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37" r:id="rId3"/>
    <p:sldId id="338" r:id="rId4"/>
    <p:sldId id="339" r:id="rId5"/>
    <p:sldId id="340" r:id="rId6"/>
    <p:sldId id="341" r:id="rId7"/>
    <p:sldId id="310" r:id="rId8"/>
    <p:sldId id="311" r:id="rId9"/>
    <p:sldId id="316" r:id="rId10"/>
    <p:sldId id="318" r:id="rId11"/>
    <p:sldId id="328" r:id="rId12"/>
    <p:sldId id="319" r:id="rId13"/>
    <p:sldId id="320" r:id="rId14"/>
    <p:sldId id="321" r:id="rId15"/>
    <p:sldId id="322" r:id="rId16"/>
    <p:sldId id="323" r:id="rId17"/>
    <p:sldId id="345" r:id="rId18"/>
    <p:sldId id="346" r:id="rId19"/>
    <p:sldId id="347" r:id="rId20"/>
    <p:sldId id="348" r:id="rId21"/>
    <p:sldId id="344" r:id="rId22"/>
    <p:sldId id="324" r:id="rId23"/>
    <p:sldId id="329" r:id="rId24"/>
    <p:sldId id="325" r:id="rId25"/>
    <p:sldId id="326" r:id="rId26"/>
    <p:sldId id="327" r:id="rId27"/>
    <p:sldId id="342" r:id="rId28"/>
    <p:sldId id="343" r:id="rId29"/>
    <p:sldId id="330" r:id="rId30"/>
    <p:sldId id="331" r:id="rId31"/>
    <p:sldId id="332" r:id="rId32"/>
    <p:sldId id="333" r:id="rId33"/>
    <p:sldId id="334" r:id="rId34"/>
    <p:sldId id="335" r:id="rId35"/>
    <p:sldId id="349" r:id="rId36"/>
    <p:sldId id="350" r:id="rId37"/>
    <p:sldId id="351" r:id="rId38"/>
    <p:sldId id="354" r:id="rId39"/>
    <p:sldId id="355" r:id="rId40"/>
    <p:sldId id="30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5" d="100"/>
          <a:sy n="105" d="100"/>
        </p:scale>
        <p:origin x="18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814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Лекция 12. </a:t>
            </a: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algn="ctr"/>
            <a:r>
              <a:rPr lang="kk-KZ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Тірек-қимыл аппаратын емдеу мен қалпына келтіруде дәлелді медицина және биомедициналық ақпаратты өңдеу әдістері</a:t>
            </a:r>
          </a:p>
          <a:p>
            <a:pPr algn="ctr"/>
            <a:endParaRPr lang="kk-KZ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kk-KZ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Дарменов Оралбай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Кенжебайұлы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медицина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ғылымдарының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докторы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4" name="Picture 2" descr="Картинки по запросу врожденные пороки развития опорно двигательного аппара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4754" name="Picture 2" descr="Картинки по запросу врожденные пороки развития позвоноч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553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656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75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86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963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ричины и последствия переломов нижних конечностей - Медицинский центр по  ул. Ленинская 14 в г. Мозы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к по снимку определить обычный и сросшийся перелом | Второе мн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AutoShape 4" descr="Глава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8" name="Picture 6" descr="Наложение гипса — Евромедкли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ДДҰ </a:t>
            </a:r>
            <a:r>
              <a:rPr lang="ru-RU" b="1" dirty="0" err="1">
                <a:solidFill>
                  <a:srgbClr val="002060"/>
                </a:solidFill>
              </a:rPr>
              <a:t>деректері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бойынша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негізгі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фактілер</a:t>
            </a:r>
            <a:r>
              <a:rPr lang="ru-RU" b="1" dirty="0">
                <a:solidFill>
                  <a:srgbClr val="002060"/>
                </a:solidFill>
              </a:rPr>
              <a:t> 8 </a:t>
            </a:r>
            <a:r>
              <a:rPr lang="ru-RU" b="1" dirty="0" err="1">
                <a:solidFill>
                  <a:srgbClr val="002060"/>
                </a:solidFill>
              </a:rPr>
              <a:t>ақпан </a:t>
            </a:r>
            <a:r>
              <a:rPr lang="ru-RU" b="1" dirty="0">
                <a:solidFill>
                  <a:srgbClr val="002060"/>
                </a:solidFill>
              </a:rPr>
              <a:t>2021 ж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B0F0"/>
                </a:solidFill>
              </a:rPr>
              <a:t>        </a:t>
            </a:r>
            <a:r>
              <a:rPr lang="ru-RU" sz="2800" b="1" dirty="0" err="1">
                <a:solidFill>
                  <a:srgbClr val="FF0000"/>
                </a:solidFill>
              </a:rPr>
              <a:t>Әлемде шамамен</a:t>
            </a:r>
            <a:r>
              <a:rPr lang="ru-RU" sz="2800" b="1" dirty="0">
                <a:solidFill>
                  <a:srgbClr val="FF0000"/>
                </a:solidFill>
              </a:rPr>
              <a:t> 1,71 миллиард </a:t>
            </a:r>
            <a:r>
              <a:rPr lang="ru-RU" sz="2800" b="1" dirty="0" err="1">
                <a:solidFill>
                  <a:srgbClr val="FF0000"/>
                </a:solidFill>
              </a:rPr>
              <a:t>адам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тірек-қимыл жүйесі аурулары</a:t>
            </a:r>
            <a:r>
              <a:rPr lang="ru-RU" sz="2800" b="1" dirty="0">
                <a:solidFill>
                  <a:srgbClr val="00B0F0"/>
                </a:solidFill>
              </a:rPr>
              <a:t> мен </a:t>
            </a:r>
            <a:r>
              <a:rPr lang="ru-RU" sz="2800" b="1" dirty="0" err="1">
                <a:solidFill>
                  <a:srgbClr val="00B0F0"/>
                </a:solidFill>
              </a:rPr>
              <a:t>ауруларынан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зардап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шегеді</a:t>
            </a:r>
            <a:r>
              <a:rPr lang="ru-RU" sz="2800" b="1" dirty="0">
                <a:solidFill>
                  <a:srgbClr val="00B0F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B0F0"/>
                </a:solidFill>
              </a:rPr>
              <a:t>       </a:t>
            </a:r>
            <a:r>
              <a:rPr lang="ru-RU" sz="2800" b="1" dirty="0" err="1">
                <a:solidFill>
                  <a:srgbClr val="FF0000"/>
                </a:solidFill>
              </a:rPr>
              <a:t>Дүние жүзіндегі </a:t>
            </a:r>
            <a:r>
              <a:rPr lang="ru-RU" sz="2800" b="1" dirty="0">
                <a:solidFill>
                  <a:srgbClr val="FF0000"/>
                </a:solidFill>
              </a:rPr>
              <a:t>568 миллион </a:t>
            </a:r>
            <a:r>
              <a:rPr lang="ru-RU" sz="2800" b="1" dirty="0" err="1">
                <a:solidFill>
                  <a:srgbClr val="00B0F0"/>
                </a:solidFill>
              </a:rPr>
              <a:t>адамға әсер ететін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Лумбаго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тірек-қимыл </a:t>
            </a:r>
            <a:r>
              <a:rPr lang="ru-RU" sz="2800" b="1" dirty="0">
                <a:solidFill>
                  <a:srgbClr val="00B0F0"/>
                </a:solidFill>
              </a:rPr>
              <a:t>аппараты </a:t>
            </a:r>
            <a:r>
              <a:rPr lang="ru-RU" sz="2800" b="1" dirty="0" err="1">
                <a:solidFill>
                  <a:srgbClr val="00B0F0"/>
                </a:solidFill>
              </a:rPr>
              <a:t>ауруларының негізгі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бөлігін құрайды</a:t>
            </a:r>
            <a:r>
              <a:rPr lang="ru-RU" sz="2800" b="1" dirty="0">
                <a:solidFill>
                  <a:srgbClr val="00B0F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rgbClr val="00B0F0"/>
                </a:solidFill>
              </a:rPr>
              <a:t>        </a:t>
            </a:r>
            <a:r>
              <a:rPr lang="ru-RU" sz="2800" b="1" dirty="0" err="1">
                <a:solidFill>
                  <a:srgbClr val="00B0F0"/>
                </a:solidFill>
              </a:rPr>
              <a:t>Тірек-қимыл аппаратының бұзылыстары </a:t>
            </a:r>
            <a:r>
              <a:rPr lang="ru-RU" sz="2800" b="1" dirty="0">
                <a:solidFill>
                  <a:srgbClr val="00B0F0"/>
                </a:solidFill>
              </a:rPr>
              <a:t>мен </a:t>
            </a:r>
            <a:r>
              <a:rPr lang="ru-RU" sz="2800" b="1" dirty="0" err="1">
                <a:solidFill>
                  <a:srgbClr val="00B0F0"/>
                </a:solidFill>
              </a:rPr>
              <a:t>аурулары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бүкіл әлем бойынша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мүгедектіктің жетекші</a:t>
            </a:r>
            <a:r>
              <a:rPr lang="ru-RU" sz="2800" b="1" dirty="0">
                <a:solidFill>
                  <a:srgbClr val="00B0F0"/>
                </a:solidFill>
              </a:rPr>
              <a:t> факторы </a:t>
            </a:r>
            <a:r>
              <a:rPr lang="ru-RU" sz="2800" b="1" dirty="0" err="1">
                <a:solidFill>
                  <a:srgbClr val="00B0F0"/>
                </a:solidFill>
              </a:rPr>
              <a:t>болып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табылады</a:t>
            </a:r>
            <a:r>
              <a:rPr lang="ru-RU" sz="2800" b="1" dirty="0">
                <a:solidFill>
                  <a:srgbClr val="00B0F0"/>
                </a:solidFill>
              </a:rPr>
              <a:t>, </a:t>
            </a:r>
            <a:r>
              <a:rPr lang="ru-RU" sz="2800" b="1" dirty="0">
                <a:solidFill>
                  <a:srgbClr val="FF0000"/>
                </a:solidFill>
              </a:rPr>
              <a:t>ал </a:t>
            </a:r>
            <a:r>
              <a:rPr lang="ru-RU" sz="2800" b="1" dirty="0" err="1">
                <a:solidFill>
                  <a:srgbClr val="FF0000"/>
                </a:solidFill>
              </a:rPr>
              <a:t>лумбаго</a:t>
            </a:r>
            <a:r>
              <a:rPr lang="ru-RU" sz="2800" b="1" dirty="0">
                <a:solidFill>
                  <a:srgbClr val="FF0000"/>
                </a:solidFill>
              </a:rPr>
              <a:t> 160 </a:t>
            </a:r>
            <a:r>
              <a:rPr lang="ru-RU" sz="2800" b="1" dirty="0" err="1">
                <a:solidFill>
                  <a:srgbClr val="FF0000"/>
                </a:solidFill>
              </a:rPr>
              <a:t>елде</a:t>
            </a:r>
            <a:r>
              <a:rPr lang="ru-RU" sz="2800" b="1" dirty="0">
                <a:solidFill>
                  <a:srgbClr val="FF0000"/>
                </a:solidFill>
              </a:rPr>
              <a:t> осы </a:t>
            </a:r>
            <a:r>
              <a:rPr lang="ru-RU" sz="2800" b="1" dirty="0" err="1">
                <a:solidFill>
                  <a:srgbClr val="FF0000"/>
                </a:solidFill>
              </a:rPr>
              <a:t>аурулардың арасында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мүгедектіктің басты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себебі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болып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қала береді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ИНТРАМЕДУЛЛЯРНЫЙ БЛОКИРУЕМЫЙ ОСТЕОСИНТЕЗ БЕДРЕННОЙ КОСТИ: ВИДЫ НЕСРАЩЕНИЙ И  ЛОЖНЫХ СУСТАВОВ - Современные проблемы науки и образования (научный журнал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Лечение открытых переломов. - Больница скорой медицинской помощ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0658" name="Picture 2" descr="Картинки по запросу врожденные пороки развития позвоноч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Картинки по запросу врожденные пороки развития позвоноч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68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27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373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равма спинного мозга - Хирургическое лечение осложненной травмы  позвоночника в остром перио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Эн блок резекция позво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6802" name="Picture 2" descr="Картинки по запросу травма черепа рентгенологические карт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ДДҰ </a:t>
            </a:r>
            <a:r>
              <a:rPr lang="ru-RU" b="1" dirty="0" err="1">
                <a:solidFill>
                  <a:srgbClr val="002060"/>
                </a:solidFill>
              </a:rPr>
              <a:t>деректері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бойынша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негізгі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фактілер</a:t>
            </a:r>
            <a:r>
              <a:rPr lang="ru-RU" b="1" dirty="0">
                <a:solidFill>
                  <a:srgbClr val="002060"/>
                </a:solidFill>
              </a:rPr>
              <a:t> 8 </a:t>
            </a:r>
            <a:r>
              <a:rPr lang="ru-RU" b="1" dirty="0" err="1">
                <a:solidFill>
                  <a:srgbClr val="002060"/>
                </a:solidFill>
              </a:rPr>
              <a:t>ақпан </a:t>
            </a:r>
            <a:r>
              <a:rPr lang="ru-RU" b="1" dirty="0">
                <a:solidFill>
                  <a:srgbClr val="002060"/>
                </a:solidFill>
              </a:rPr>
              <a:t>2021 ж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     </a:t>
            </a:r>
            <a:r>
              <a:rPr lang="ru-RU" sz="2800" b="1" dirty="0" err="1">
                <a:solidFill>
                  <a:srgbClr val="7030A0"/>
                </a:solidFill>
              </a:rPr>
              <a:t>Тірек-қимыл аппаратының бұзылыстары </a:t>
            </a:r>
            <a:r>
              <a:rPr lang="ru-RU" sz="2800" b="1" dirty="0">
                <a:solidFill>
                  <a:srgbClr val="7030A0"/>
                </a:solidFill>
              </a:rPr>
              <a:t>мен </a:t>
            </a:r>
            <a:r>
              <a:rPr lang="ru-RU" sz="2800" b="1" dirty="0" err="1">
                <a:solidFill>
                  <a:srgbClr val="7030A0"/>
                </a:solidFill>
              </a:rPr>
              <a:t>аурулары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ұтқырлық </a:t>
            </a:r>
            <a:r>
              <a:rPr lang="ru-RU" sz="2800" b="1" dirty="0">
                <a:solidFill>
                  <a:srgbClr val="7030A0"/>
                </a:solidFill>
              </a:rPr>
              <a:t>пен </a:t>
            </a:r>
            <a:r>
              <a:rPr lang="ru-RU" sz="2800" b="1" dirty="0" err="1">
                <a:solidFill>
                  <a:srgbClr val="7030A0"/>
                </a:solidFill>
              </a:rPr>
              <a:t>моториканы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айтарлықтай шектейді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бұл жұмысты мерзімінен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бұрын тоқтатуға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әл-ауқат деңгейінің төмендеуіне және қоғамға қатысу мүмкіндіктерінің төмендеуіне әкеледі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      </a:t>
            </a:r>
            <a:r>
              <a:rPr lang="ru-RU" sz="2800" b="1" dirty="0" err="1">
                <a:solidFill>
                  <a:srgbClr val="7030A0"/>
                </a:solidFill>
              </a:rPr>
              <a:t>Халық санының өсуіне және қартаюына байланысты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тірек-қимыл </a:t>
            </a:r>
            <a:r>
              <a:rPr lang="ru-RU" sz="2800" b="1" dirty="0">
                <a:solidFill>
                  <a:srgbClr val="7030A0"/>
                </a:solidFill>
              </a:rPr>
              <a:t>аппараты </a:t>
            </a:r>
            <a:r>
              <a:rPr lang="ru-RU" sz="2800" b="1" dirty="0" err="1">
                <a:solidFill>
                  <a:srgbClr val="7030A0"/>
                </a:solidFill>
              </a:rPr>
              <a:t>бұзылулары </a:t>
            </a:r>
            <a:r>
              <a:rPr lang="ru-RU" sz="2800" b="1" dirty="0">
                <a:solidFill>
                  <a:srgbClr val="7030A0"/>
                </a:solidFill>
              </a:rPr>
              <a:t>мен </a:t>
            </a:r>
            <a:r>
              <a:rPr lang="ru-RU" sz="2800" b="1" dirty="0" err="1">
                <a:solidFill>
                  <a:srgbClr val="7030A0"/>
                </a:solidFill>
              </a:rPr>
              <a:t>аурулары</a:t>
            </a:r>
            <a:r>
              <a:rPr lang="ru-RU" sz="2800" b="1" dirty="0">
                <a:solidFill>
                  <a:srgbClr val="7030A0"/>
                </a:solidFill>
              </a:rPr>
              <a:t> бар </a:t>
            </a:r>
            <a:r>
              <a:rPr lang="ru-RU" sz="2800" b="1" dirty="0" err="1">
                <a:solidFill>
                  <a:srgbClr val="7030A0"/>
                </a:solidFill>
              </a:rPr>
              <a:t>адамдар</a:t>
            </a:r>
            <a:r>
              <a:rPr lang="ru-RU" sz="2800" b="1" dirty="0">
                <a:solidFill>
                  <a:srgbClr val="7030A0"/>
                </a:solidFill>
              </a:rPr>
              <a:t> саны тез </a:t>
            </a:r>
            <a:r>
              <a:rPr lang="ru-RU" sz="2800" b="1" dirty="0" err="1">
                <a:solidFill>
                  <a:srgbClr val="7030A0"/>
                </a:solidFill>
              </a:rPr>
              <a:t>артып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келеді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</a:rPr>
              <a:t>      Осы </a:t>
            </a:r>
            <a:r>
              <a:rPr lang="ru-RU" sz="2800" b="1" dirty="0" err="1">
                <a:solidFill>
                  <a:srgbClr val="7030A0"/>
                </a:solidFill>
              </a:rPr>
              <a:t>аурулардан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туындаған мүгедектік ауыртпалығы артып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келеді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және бұл </a:t>
            </a:r>
            <a:r>
              <a:rPr lang="ru-RU" sz="2800" b="1" dirty="0">
                <a:solidFill>
                  <a:srgbClr val="7030A0"/>
                </a:solidFill>
              </a:rPr>
              <a:t>тенденция </a:t>
            </a:r>
            <a:r>
              <a:rPr lang="ru-RU" sz="2800" b="1" dirty="0" err="1">
                <a:solidFill>
                  <a:srgbClr val="7030A0"/>
                </a:solidFill>
              </a:rPr>
              <a:t>алдағы онжылдықтарда жалғасады деп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болжануда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28" name="Picture 4" descr="Картинки по запросу травма черепа 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50" name="Picture 2" descr="Картинки по запросу травма черепа 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4" name="Picture 2" descr="Картинки по запросу грыжи позвоноч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900" name="Picture 4" descr="Картинки по запросу грыжи позвоноч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7826" name="AutoShape 2" descr="Картинки по запросу травма черепа 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898" name="AutoShape 2" descr="Картинки по запросу грыжи позвоноч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2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чему появляется артроз у детей и откуда растут ноги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Артроз, артр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Пальцы рук при ревматических заболеваниях - Пальцы рук, деформация -  Симптомы - Внутренняя Mедиц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Омыртқа туберкулезі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Туберкулез костей, суставов и позвоночника: у кого развивается и чем опасен  - Семейная клиника ОПОРА г. Екатеринбур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Омыртқаның қатерлі ісігі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3250" name="Picture 2" descr="Рак позвоночника – первые симпто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85860"/>
            <a:ext cx="507209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Тірек-қимыл аппаратының бұзылыстары </a:t>
            </a:r>
            <a:r>
              <a:rPr lang="ru-RU" sz="3200" b="1" dirty="0">
                <a:solidFill>
                  <a:srgbClr val="0070C0"/>
                </a:solidFill>
              </a:rPr>
              <a:t>мен </a:t>
            </a:r>
            <a:r>
              <a:rPr lang="ru-RU" sz="3200" b="1" dirty="0" err="1">
                <a:solidFill>
                  <a:srgbClr val="0070C0"/>
                </a:solidFill>
              </a:rPr>
              <a:t>аурулары</a:t>
            </a:r>
            <a:r>
              <a:rPr lang="ru-RU" sz="3200" b="1" dirty="0">
                <a:solidFill>
                  <a:srgbClr val="0070C0"/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         </a:t>
            </a:r>
            <a:r>
              <a:rPr lang="ru-RU" sz="2400" b="1" dirty="0" err="1">
                <a:solidFill>
                  <a:srgbClr val="002060"/>
                </a:solidFill>
              </a:rPr>
              <a:t>буындар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атап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айтқанда остеоартрит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ревматоидты</a:t>
            </a:r>
            <a:r>
              <a:rPr lang="ru-RU" sz="2400" b="1" dirty="0">
                <a:solidFill>
                  <a:srgbClr val="002060"/>
                </a:solidFill>
              </a:rPr>
              <a:t> артрит, </a:t>
            </a:r>
            <a:r>
              <a:rPr lang="ru-RU" sz="2400" b="1" dirty="0" err="1">
                <a:solidFill>
                  <a:srgbClr val="002060"/>
                </a:solidFill>
              </a:rPr>
              <a:t>псориатикалық </a:t>
            </a:r>
            <a:r>
              <a:rPr lang="ru-RU" sz="2400" b="1" dirty="0">
                <a:solidFill>
                  <a:srgbClr val="002060"/>
                </a:solidFill>
              </a:rPr>
              <a:t>артрит, подагра, </a:t>
            </a:r>
            <a:r>
              <a:rPr lang="ru-RU" sz="2400" b="1" dirty="0" err="1">
                <a:solidFill>
                  <a:srgbClr val="002060"/>
                </a:solidFill>
              </a:rPr>
              <a:t>анкилозды</a:t>
            </a:r>
            <a:r>
              <a:rPr lang="ru-RU" sz="2400" b="1" dirty="0">
                <a:solidFill>
                  <a:srgbClr val="002060"/>
                </a:solidFill>
              </a:rPr>
              <a:t> спондилит;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         </a:t>
            </a:r>
            <a:r>
              <a:rPr lang="ru-RU" sz="2400" b="1" dirty="0" err="1">
                <a:solidFill>
                  <a:srgbClr val="002060"/>
                </a:solidFill>
              </a:rPr>
              <a:t>сүйек тіндері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атап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айтқанда остеопороз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остеопения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және сынғыш сүйектердің немесе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жарақаттардың салдарынан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туындайтын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сынықтар;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        </a:t>
            </a:r>
            <a:r>
              <a:rPr lang="ru-RU" sz="2400" b="1" dirty="0" err="1">
                <a:solidFill>
                  <a:srgbClr val="002060"/>
                </a:solidFill>
              </a:rPr>
              <a:t>бұлшықеттер, атап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айтқанда саркопения</a:t>
            </a:r>
            <a:r>
              <a:rPr lang="ru-RU" sz="2400" b="1" dirty="0">
                <a:solidFill>
                  <a:srgbClr val="002060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        </a:t>
            </a:r>
            <a:r>
              <a:rPr lang="ru-RU" sz="2400" b="1" dirty="0" err="1">
                <a:solidFill>
                  <a:srgbClr val="002060"/>
                </a:solidFill>
              </a:rPr>
              <a:t>омыртқа, атап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айтқанда, лумбаго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және цервикалия</a:t>
            </a:r>
            <a:r>
              <a:rPr lang="ru-RU" sz="2400" b="1" dirty="0">
                <a:solidFill>
                  <a:srgbClr val="002060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        </a:t>
            </a:r>
            <a:r>
              <a:rPr lang="ru-RU" sz="2400" b="1" dirty="0" err="1">
                <a:solidFill>
                  <a:srgbClr val="002060"/>
                </a:solidFill>
              </a:rPr>
              <a:t>дененің немесе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дене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жүйелерінің әртүрлі бөліктері, атап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айтқанда, аймақтық және жалпы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ауыру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синдромдары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және қабыну аурулары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мысалы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тірек-қимыл </a:t>
            </a:r>
            <a:r>
              <a:rPr lang="ru-RU" sz="2400" b="1" dirty="0">
                <a:solidFill>
                  <a:srgbClr val="002060"/>
                </a:solidFill>
              </a:rPr>
              <a:t>аппараты </a:t>
            </a:r>
            <a:r>
              <a:rPr lang="ru-RU" sz="2400" b="1" dirty="0" err="1">
                <a:solidFill>
                  <a:srgbClr val="002060"/>
                </a:solidFill>
              </a:rPr>
              <a:t>белгілерімен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сипатталатын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дәнекер тін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аурулары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және васкулит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немесе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жүйелі қызыл жегі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Назар аударғаныңызға рақмет!</a:t>
            </a:r>
            <a:endParaRPr kumimoji="0" lang="kk-KZ" sz="4400" b="1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Елдердің тұрғындары осындай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аурулардан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қатты зардап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шегеді</a:t>
            </a:r>
            <a:r>
              <a:rPr lang="ru-RU" sz="3200" b="1" dirty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00B0F0"/>
                </a:solidFill>
              </a:rPr>
              <a:t>         </a:t>
            </a:r>
            <a:r>
              <a:rPr lang="ru-RU" sz="2400" b="1" dirty="0" err="1">
                <a:solidFill>
                  <a:srgbClr val="00B0F0"/>
                </a:solidFill>
              </a:rPr>
              <a:t>жоғары табысы</a:t>
            </a:r>
            <a:r>
              <a:rPr lang="ru-RU" sz="2400" b="1" dirty="0">
                <a:solidFill>
                  <a:srgbClr val="00B0F0"/>
                </a:solidFill>
              </a:rPr>
              <a:t> бар </a:t>
            </a:r>
            <a:r>
              <a:rPr lang="ru-RU" sz="2400" b="1" dirty="0">
                <a:solidFill>
                  <a:srgbClr val="FF0000"/>
                </a:solidFill>
              </a:rPr>
              <a:t>(441 млн. </a:t>
            </a:r>
            <a:r>
              <a:rPr lang="ru-RU" sz="2400" b="1" dirty="0" err="1">
                <a:solidFill>
                  <a:srgbClr val="FF0000"/>
                </a:solidFill>
              </a:rPr>
              <a:t>адам</a:t>
            </a:r>
            <a:r>
              <a:rPr lang="ru-RU" sz="2400" b="1" dirty="0">
                <a:solidFill>
                  <a:srgbClr val="FF0000"/>
                </a:solidFill>
              </a:rPr>
              <a:t>),</a:t>
            </a:r>
          </a:p>
          <a:p>
            <a:endParaRPr lang="ru-RU" sz="2400" b="1" dirty="0">
              <a:solidFill>
                <a:srgbClr val="00B0F0"/>
              </a:solidFill>
            </a:endParaRPr>
          </a:p>
          <a:p>
            <a:r>
              <a:rPr lang="ru-RU" sz="2400" b="1" dirty="0">
                <a:solidFill>
                  <a:srgbClr val="00B0F0"/>
                </a:solidFill>
              </a:rPr>
              <a:t>         </a:t>
            </a:r>
            <a:r>
              <a:rPr lang="ru-RU" sz="2400" b="1" dirty="0" err="1">
                <a:solidFill>
                  <a:srgbClr val="00B0F0"/>
                </a:solidFill>
              </a:rPr>
              <a:t>одан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кейін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Батыс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Тынық мұхиты аймағының тұрғындары </a:t>
            </a:r>
            <a:r>
              <a:rPr lang="ru-RU" sz="2400" b="1" dirty="0">
                <a:solidFill>
                  <a:srgbClr val="FF0000"/>
                </a:solidFill>
              </a:rPr>
              <a:t>(427 </a:t>
            </a:r>
            <a:r>
              <a:rPr lang="ru-RU" sz="2400" b="1" dirty="0" err="1">
                <a:solidFill>
                  <a:srgbClr val="FF0000"/>
                </a:solidFill>
              </a:rPr>
              <a:t>млн</a:t>
            </a:r>
            <a:r>
              <a:rPr lang="ru-RU" sz="2400" b="1" dirty="0">
                <a:solidFill>
                  <a:srgbClr val="FF0000"/>
                </a:solidFill>
              </a:rPr>
              <a:t>)</a:t>
            </a:r>
          </a:p>
          <a:p>
            <a:endParaRPr lang="ru-RU" sz="2400" b="1" dirty="0">
              <a:solidFill>
                <a:srgbClr val="00B0F0"/>
              </a:solidFill>
            </a:endParaRPr>
          </a:p>
          <a:p>
            <a:r>
              <a:rPr lang="ru-RU" sz="2400" b="1" dirty="0">
                <a:solidFill>
                  <a:srgbClr val="00B0F0"/>
                </a:solidFill>
              </a:rPr>
              <a:t>         </a:t>
            </a:r>
            <a:r>
              <a:rPr lang="ru-RU" sz="2400" b="1" dirty="0" err="1">
                <a:solidFill>
                  <a:srgbClr val="00B0F0"/>
                </a:solidFill>
              </a:rPr>
              <a:t>және Оңтүстік-Шығыс </a:t>
            </a:r>
            <a:r>
              <a:rPr lang="ru-RU" sz="2400" b="1" dirty="0">
                <a:solidFill>
                  <a:srgbClr val="00B0F0"/>
                </a:solidFill>
              </a:rPr>
              <a:t>Азия </a:t>
            </a:r>
            <a:r>
              <a:rPr lang="ru-RU" sz="2400" b="1" dirty="0" err="1">
                <a:solidFill>
                  <a:srgbClr val="FF0000"/>
                </a:solidFill>
              </a:rPr>
              <a:t>аймағы </a:t>
            </a:r>
            <a:r>
              <a:rPr lang="ru-RU" sz="2400" b="1" dirty="0">
                <a:solidFill>
                  <a:srgbClr val="FF0000"/>
                </a:solidFill>
              </a:rPr>
              <a:t>(369 </a:t>
            </a:r>
            <a:r>
              <a:rPr lang="ru-RU" sz="2400" b="1" dirty="0" err="1">
                <a:solidFill>
                  <a:srgbClr val="FF0000"/>
                </a:solidFill>
              </a:rPr>
              <a:t>млн</a:t>
            </a:r>
            <a:r>
              <a:rPr lang="ru-RU" sz="2400" b="1" dirty="0">
                <a:solidFill>
                  <a:srgbClr val="FF0000"/>
                </a:solidFill>
              </a:rPr>
              <a:t>). </a:t>
            </a:r>
            <a:r>
              <a:rPr lang="ru-RU" sz="2400" b="1" dirty="0" err="1">
                <a:solidFill>
                  <a:srgbClr val="00B0F0"/>
                </a:solidFill>
              </a:rPr>
              <a:t>Тірек-қимыл аппаратының бұзылыстары </a:t>
            </a:r>
            <a:r>
              <a:rPr lang="ru-RU" sz="2400" b="1" dirty="0">
                <a:solidFill>
                  <a:srgbClr val="00B0F0"/>
                </a:solidFill>
              </a:rPr>
              <a:t>мен </a:t>
            </a:r>
            <a:r>
              <a:rPr lang="ru-RU" sz="2400" b="1" dirty="0" err="1">
                <a:solidFill>
                  <a:srgbClr val="00B0F0"/>
                </a:solidFill>
              </a:rPr>
              <a:t>аурулары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әлемдегі мүгедектік факторларының арасында</a:t>
            </a:r>
            <a:r>
              <a:rPr lang="ru-RU" sz="2400" b="1" dirty="0">
                <a:solidFill>
                  <a:srgbClr val="00B0F0"/>
                </a:solidFill>
              </a:rPr>
              <a:t> да </a:t>
            </a:r>
            <a:r>
              <a:rPr lang="ru-RU" sz="2400" b="1" dirty="0" err="1">
                <a:solidFill>
                  <a:srgbClr val="00B0F0"/>
                </a:solidFill>
              </a:rPr>
              <a:t>жетекші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орын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алады</a:t>
            </a:r>
            <a:r>
              <a:rPr lang="ru-RU" sz="2400" b="1" dirty="0">
                <a:solidFill>
                  <a:srgbClr val="00B0F0"/>
                </a:solidFill>
              </a:rPr>
              <a:t>: </a:t>
            </a:r>
            <a:r>
              <a:rPr lang="ru-RU" sz="2400" b="1" dirty="0" err="1">
                <a:solidFill>
                  <a:srgbClr val="FF0000"/>
                </a:solidFill>
              </a:rPr>
              <a:t>олардың өмір сүруіне </a:t>
            </a:r>
            <a:r>
              <a:rPr lang="ru-RU" sz="2400" b="1" dirty="0">
                <a:solidFill>
                  <a:srgbClr val="FF0000"/>
                </a:solidFill>
              </a:rPr>
              <a:t>149 миллион </a:t>
            </a:r>
            <a:r>
              <a:rPr lang="ru-RU" sz="2400" b="1" dirty="0" err="1">
                <a:solidFill>
                  <a:srgbClr val="FF0000"/>
                </a:solidFill>
              </a:rPr>
              <a:t>жыл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өмір сүреді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бұл бүкіл әлемде </a:t>
            </a:r>
            <a:r>
              <a:rPr lang="ru-RU" sz="2400" b="1" dirty="0">
                <a:solidFill>
                  <a:srgbClr val="FF0000"/>
                </a:solidFill>
              </a:rPr>
              <a:t>17% </a:t>
            </a:r>
            <a:r>
              <a:rPr lang="ru-RU" sz="2400" b="1" dirty="0" err="1">
                <a:solidFill>
                  <a:srgbClr val="FF0000"/>
                </a:solidFill>
              </a:rPr>
              <a:t>түрлі себептерге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байланысты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мүгедектікпен өмір сүреді 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B050"/>
                </a:solidFill>
              </a:rPr>
              <a:t>Бұл ауыртпалықты тудыратын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басқа факторларға мыналар</a:t>
            </a: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err="1">
                <a:solidFill>
                  <a:srgbClr val="00B050"/>
                </a:solidFill>
              </a:rPr>
              <a:t>жатады</a:t>
            </a:r>
            <a:r>
              <a:rPr lang="ru-RU" sz="4000" b="1" dirty="0">
                <a:solidFill>
                  <a:srgbClr val="00B05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rgbClr val="FFC000"/>
                </a:solidFill>
              </a:rPr>
              <a:t>        </a:t>
            </a:r>
            <a:r>
              <a:rPr lang="ru-RU" sz="4000" b="1" dirty="0" err="1">
                <a:solidFill>
                  <a:srgbClr val="FFC000"/>
                </a:solidFill>
              </a:rPr>
              <a:t>сынықтар (әлемде </a:t>
            </a:r>
            <a:r>
              <a:rPr lang="ru-RU" sz="4000" b="1" dirty="0">
                <a:solidFill>
                  <a:srgbClr val="FFC000"/>
                </a:solidFill>
              </a:rPr>
              <a:t>436 миллион </a:t>
            </a:r>
            <a:r>
              <a:rPr lang="ru-RU" sz="4000" b="1" dirty="0" err="1">
                <a:solidFill>
                  <a:srgbClr val="FFC000"/>
                </a:solidFill>
              </a:rPr>
              <a:t>адам</a:t>
            </a:r>
            <a:r>
              <a:rPr lang="ru-RU" sz="4000" b="1" dirty="0">
                <a:solidFill>
                  <a:srgbClr val="FFC000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rgbClr val="FFC000"/>
                </a:solidFill>
              </a:rPr>
              <a:t>       артроз (343 миллион </a:t>
            </a:r>
            <a:r>
              <a:rPr lang="ru-RU" sz="4000" b="1" dirty="0" err="1">
                <a:solidFill>
                  <a:srgbClr val="FFC000"/>
                </a:solidFill>
              </a:rPr>
              <a:t>адам</a:t>
            </a:r>
            <a:r>
              <a:rPr lang="ru-RU" sz="4000" b="1" dirty="0">
                <a:solidFill>
                  <a:srgbClr val="FFC000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rgbClr val="FFC000"/>
                </a:solidFill>
              </a:rPr>
              <a:t>       </a:t>
            </a:r>
            <a:r>
              <a:rPr lang="ru-RU" sz="4000" b="1" dirty="0" err="1">
                <a:solidFill>
                  <a:srgbClr val="FFC000"/>
                </a:solidFill>
              </a:rPr>
              <a:t>басқа жарақаттар </a:t>
            </a:r>
            <a:r>
              <a:rPr lang="ru-RU" sz="4000" b="1" dirty="0">
                <a:solidFill>
                  <a:srgbClr val="FFC000"/>
                </a:solidFill>
              </a:rPr>
              <a:t>(305 миллион </a:t>
            </a:r>
            <a:r>
              <a:rPr lang="ru-RU" sz="4000" b="1" dirty="0" err="1">
                <a:solidFill>
                  <a:srgbClr val="FFC000"/>
                </a:solidFill>
              </a:rPr>
              <a:t>адам</a:t>
            </a:r>
            <a:r>
              <a:rPr lang="ru-RU" sz="4000" b="1" dirty="0">
                <a:solidFill>
                  <a:srgbClr val="FFC000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rgbClr val="FFC000"/>
                </a:solidFill>
              </a:rPr>
              <a:t>       </a:t>
            </a:r>
            <a:r>
              <a:rPr lang="ru-RU" sz="4000" b="1" dirty="0" err="1">
                <a:solidFill>
                  <a:srgbClr val="FFC000"/>
                </a:solidFill>
              </a:rPr>
              <a:t>цервикалгия</a:t>
            </a:r>
            <a:r>
              <a:rPr lang="ru-RU" sz="4000" b="1" dirty="0">
                <a:solidFill>
                  <a:srgbClr val="FFC000"/>
                </a:solidFill>
              </a:rPr>
              <a:t> (222 </a:t>
            </a:r>
            <a:r>
              <a:rPr lang="ru-RU" sz="4000" b="1" dirty="0" err="1">
                <a:solidFill>
                  <a:srgbClr val="FFC000"/>
                </a:solidFill>
              </a:rPr>
              <a:t>млн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адам</a:t>
            </a:r>
            <a:r>
              <a:rPr lang="ru-RU" sz="4000" b="1" dirty="0">
                <a:solidFill>
                  <a:srgbClr val="FFC000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rgbClr val="FFC000"/>
                </a:solidFill>
              </a:rPr>
              <a:t>ампутация (175 миллион </a:t>
            </a:r>
            <a:r>
              <a:rPr lang="ru-RU" sz="4000" b="1" dirty="0" err="1">
                <a:solidFill>
                  <a:srgbClr val="FFC000"/>
                </a:solidFill>
              </a:rPr>
              <a:t>адам</a:t>
            </a:r>
            <a:r>
              <a:rPr lang="ru-RU" sz="4000" b="1" dirty="0">
                <a:solidFill>
                  <a:srgbClr val="FFC000"/>
                </a:solidFill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rgbClr val="FFC000"/>
                </a:solidFill>
              </a:rPr>
              <a:t>        </a:t>
            </a:r>
            <a:r>
              <a:rPr lang="ru-RU" sz="4000" b="1" dirty="0" err="1">
                <a:solidFill>
                  <a:srgbClr val="FFC000"/>
                </a:solidFill>
              </a:rPr>
              <a:t>және ревматоидты</a:t>
            </a:r>
            <a:r>
              <a:rPr lang="ru-RU" sz="4000" b="1" dirty="0">
                <a:solidFill>
                  <a:srgbClr val="FFC000"/>
                </a:solidFill>
              </a:rPr>
              <a:t> артрит (14 </a:t>
            </a:r>
            <a:r>
              <a:rPr lang="ru-RU" sz="4000" b="1" dirty="0" err="1">
                <a:solidFill>
                  <a:srgbClr val="FFC000"/>
                </a:solidFill>
              </a:rPr>
              <a:t>млн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адам</a:t>
            </a:r>
            <a:r>
              <a:rPr lang="ru-RU" sz="4000" b="1" dirty="0">
                <a:solidFill>
                  <a:srgbClr val="FFC000"/>
                </a:solidFill>
              </a:rPr>
              <a:t>)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solidFill>
                  <a:srgbClr val="00B050"/>
                </a:solidFill>
              </a:rPr>
              <a:t>ДДСҰ жарақаттар статистикасы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жарақат салдарынан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 миллион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өмірін жоғалтады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15 пен 44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аралығындағы жастардың жарақат алуына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дүниежүзілік өлім-жітімнің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 елдеріндегі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экономикалық тиімді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жұмыс күшінің едәуір үлесін құрайды.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B050"/>
                </a:solidFill>
              </a:rPr>
              <a:t>ҚР травматизм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Республикада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травматизм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 көріністерімен аурушаңдық құрылым-ында екінші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(6,88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пайыз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мүгедектіктің себебі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үшінші орын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республикада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мыңнан астам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түрлі жарақаттар алады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78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жасөспірімдер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ересектер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      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B050"/>
                </a:solidFill>
              </a:rPr>
              <a:t>Әлеуметтік-экономикалық әсер</a:t>
            </a:r>
            <a:endParaRPr lang="ru-RU" sz="4000" b="1" dirty="0">
              <a:solidFill>
                <a:srgbClr val="00B050"/>
              </a:solidFill>
            </a:endParaRPr>
          </a:p>
          <a:p>
            <a:pPr algn="just"/>
            <a:r>
              <a:rPr lang="ru-RU" sz="3200" b="1" dirty="0" err="1">
                <a:solidFill>
                  <a:srgbClr val="7030A0"/>
                </a:solidFill>
              </a:rPr>
              <a:t>Тірек-қимыл аппаратының аурулары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денсаулық сақтау </a:t>
            </a:r>
            <a:r>
              <a:rPr lang="ru-RU" sz="3200" b="1" dirty="0">
                <a:solidFill>
                  <a:srgbClr val="7030A0"/>
                </a:solidFill>
              </a:rPr>
              <a:t>мен </a:t>
            </a:r>
            <a:r>
              <a:rPr lang="ru-RU" sz="3200" b="1" dirty="0" err="1">
                <a:solidFill>
                  <a:srgbClr val="7030A0"/>
                </a:solidFill>
              </a:rPr>
              <a:t>бүкіл қоғамға едәуір ауыртпалық түсіреді</a:t>
            </a:r>
            <a:r>
              <a:rPr lang="ru-RU" sz="3200" b="1" dirty="0">
                <a:solidFill>
                  <a:srgbClr val="7030A0"/>
                </a:solidFill>
              </a:rPr>
              <a:t>. </a:t>
            </a:r>
            <a:r>
              <a:rPr lang="ru-RU" sz="3200" b="1" dirty="0" err="1">
                <a:solidFill>
                  <a:srgbClr val="7030A0"/>
                </a:solidFill>
              </a:rPr>
              <a:t>Ортопедиялық хирургияның құны, жалпы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буындарды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ауыстыру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хирургиясы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ретінде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>
                <a:solidFill>
                  <a:srgbClr val="7030A0"/>
                </a:solidFill>
              </a:rPr>
              <a:t>медициналық мекемелер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үшін ең үлкен шығындардың бірі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болып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табылады</a:t>
            </a:r>
            <a:r>
              <a:rPr lang="ru-RU" sz="3200" b="1" dirty="0">
                <a:solidFill>
                  <a:srgbClr val="7030A0"/>
                </a:solidFill>
              </a:rPr>
              <a:t>. </a:t>
            </a:r>
            <a:r>
              <a:rPr lang="ru-RU" sz="3200" b="1" dirty="0" err="1">
                <a:solidFill>
                  <a:srgbClr val="7030A0"/>
                </a:solidFill>
              </a:rPr>
              <a:t>Тірек-қимыл </a:t>
            </a:r>
            <a:r>
              <a:rPr lang="ru-RU" sz="3200" b="1" dirty="0">
                <a:solidFill>
                  <a:srgbClr val="7030A0"/>
                </a:solidFill>
              </a:rPr>
              <a:t>аппараты </a:t>
            </a:r>
            <a:r>
              <a:rPr lang="ru-RU" sz="3200" b="1" dirty="0" err="1">
                <a:solidFill>
                  <a:srgbClr val="7030A0"/>
                </a:solidFill>
              </a:rPr>
              <a:t>аурулары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жұмыс орнындағы өнімділіктің ең үлкен жоғалуын құрайды</a:t>
            </a:r>
            <a:r>
              <a:rPr lang="ru-RU" sz="3200" b="1" dirty="0">
                <a:solidFill>
                  <a:srgbClr val="7030A0"/>
                </a:solidFill>
              </a:rPr>
              <a:t>. </a:t>
            </a:r>
            <a:r>
              <a:rPr lang="ru-RU" sz="3200" b="1" dirty="0">
                <a:solidFill>
                  <a:srgbClr val="FF0000"/>
                </a:solidFill>
              </a:rPr>
              <a:t>2011 </a:t>
            </a:r>
            <a:r>
              <a:rPr lang="ru-RU" sz="3200" b="1" dirty="0" err="1">
                <a:solidFill>
                  <a:srgbClr val="FF0000"/>
                </a:solidFill>
              </a:rPr>
              <a:t>жылы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мұндай аурулар</a:t>
            </a:r>
            <a:r>
              <a:rPr lang="ru-RU" sz="3200" b="1" dirty="0">
                <a:solidFill>
                  <a:srgbClr val="FF0000"/>
                </a:solidFill>
              </a:rPr>
              <a:t> 213 </a:t>
            </a:r>
            <a:r>
              <a:rPr lang="ru-RU" sz="3200" b="1" dirty="0" err="1">
                <a:solidFill>
                  <a:srgbClr val="FF0000"/>
                </a:solidFill>
              </a:rPr>
              <a:t>млрд</a:t>
            </a:r>
            <a:r>
              <a:rPr lang="ru-RU" sz="3200" b="1" dirty="0">
                <a:solidFill>
                  <a:srgbClr val="FF0000"/>
                </a:solidFill>
              </a:rPr>
              <a:t> АҚШ </a:t>
            </a:r>
            <a:r>
              <a:rPr lang="ru-RU" sz="3200" b="1" dirty="0" err="1">
                <a:solidFill>
                  <a:srgbClr val="FF0000"/>
                </a:solidFill>
              </a:rPr>
              <a:t>долларына</a:t>
            </a:r>
            <a:r>
              <a:rPr lang="ru-RU" sz="3200" b="1" dirty="0">
                <a:solidFill>
                  <a:srgbClr val="FF0000"/>
                </a:solidFill>
              </a:rPr>
              <a:t> - </a:t>
            </a:r>
            <a:r>
              <a:rPr lang="ru-RU" sz="3200" b="1" dirty="0" err="1">
                <a:solidFill>
                  <a:srgbClr val="FF0000"/>
                </a:solidFill>
              </a:rPr>
              <a:t>жалпы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ішкі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өнімнің </a:t>
            </a:r>
            <a:r>
              <a:rPr lang="ru-RU" sz="3200" b="1" dirty="0">
                <a:solidFill>
                  <a:srgbClr val="FF0000"/>
                </a:solidFill>
              </a:rPr>
              <a:t>1,4% -</a:t>
            </a:r>
            <a:r>
              <a:rPr lang="ru-RU" sz="3200" b="1" dirty="0" err="1">
                <a:solidFill>
                  <a:srgbClr val="FF0000"/>
                </a:solidFill>
              </a:rPr>
              <a:t>ына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шығындалды.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585</Words>
  <Application>Microsoft Office PowerPoint</Application>
  <PresentationFormat>Экран (4:3)</PresentationFormat>
  <Paragraphs>111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ДДҰ деректері бойынша негізгі фактілер 8 ақпан 2021 ж </vt:lpstr>
      <vt:lpstr>ДДҰ деректері бойынша негізгі фактілер 8 ақпан 2021 ж </vt:lpstr>
      <vt:lpstr>Презентация PowerPoint</vt:lpstr>
      <vt:lpstr>Презентация PowerPoint</vt:lpstr>
      <vt:lpstr>Презентация PowerPoint</vt:lpstr>
      <vt:lpstr>ДДСҰ жарақаттар статистикасы</vt:lpstr>
      <vt:lpstr>ҚР травматизм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Омыртқа туберкулезі </vt:lpstr>
      <vt:lpstr>Омыртқаның қатерлі ісігі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Оралбай Дарменов</dc:creator>
  <cp:lastModifiedBy>Дарменов Оралбай</cp:lastModifiedBy>
  <cp:revision>78</cp:revision>
  <dcterms:created xsi:type="dcterms:W3CDTF">2019-09-17T13:06:25Z</dcterms:created>
  <dcterms:modified xsi:type="dcterms:W3CDTF">2025-01-09T05:21:17Z</dcterms:modified>
</cp:coreProperties>
</file>